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2" r:id="rId5"/>
    <p:sldId id="259" r:id="rId6"/>
    <p:sldId id="271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63" r:id="rId18"/>
  </p:sldIdLst>
  <p:sldSz cx="14630400" cy="8229600"/>
  <p:notesSz cx="8229600" cy="14630400"/>
  <p:embeddedFontLst>
    <p:embeddedFont>
      <p:font typeface="Fraunces Extra Bold" panose="020B0604020202020204" charset="0"/>
      <p:regular r:id="rId20"/>
    </p:embeddedFont>
    <p:embeddedFont>
      <p:font typeface="Nobil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F72D28-70BC-4E8C-BE1F-72EB272C0F81}" v="35" dt="2025-12-05T11:15:20.0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sef Zaafan" userId="09930825a03b05a1" providerId="LiveId" clId="{4FE10AB2-0479-4CC0-8857-717B3CA73B0E}"/>
    <pc:docChg chg="undo custSel addSld delSld modSld">
      <pc:chgData name="Youssef Zaafan" userId="09930825a03b05a1" providerId="LiveId" clId="{4FE10AB2-0479-4CC0-8857-717B3CA73B0E}" dt="2025-12-05T11:15:22.594" v="685" actId="14100"/>
      <pc:docMkLst>
        <pc:docMk/>
      </pc:docMkLst>
      <pc:sldChg chg="addSp delSp modSp mod">
        <pc:chgData name="Youssef Zaafan" userId="09930825a03b05a1" providerId="LiveId" clId="{4FE10AB2-0479-4CC0-8857-717B3CA73B0E}" dt="2025-12-05T11:15:16.335" v="683" actId="21"/>
        <pc:sldMkLst>
          <pc:docMk/>
          <pc:sldMk cId="0" sldId="258"/>
        </pc:sldMkLst>
        <pc:spChg chg="add del mod">
          <ac:chgData name="Youssef Zaafan" userId="09930825a03b05a1" providerId="LiveId" clId="{4FE10AB2-0479-4CC0-8857-717B3CA73B0E}" dt="2025-12-05T11:15:16.335" v="683" actId="21"/>
          <ac:spMkLst>
            <pc:docMk/>
            <pc:sldMk cId="0" sldId="258"/>
            <ac:spMk id="13" creationId="{BE507645-78C1-629C-D2C4-BFDE59A5A2B4}"/>
          </ac:spMkLst>
        </pc:spChg>
      </pc:sldChg>
      <pc:sldChg chg="addSp delSp modSp new mod">
        <pc:chgData name="Youssef Zaafan" userId="09930825a03b05a1" providerId="LiveId" clId="{4FE10AB2-0479-4CC0-8857-717B3CA73B0E}" dt="2025-12-04T18:09:39.051" v="613" actId="14100"/>
        <pc:sldMkLst>
          <pc:docMk/>
          <pc:sldMk cId="584426348" sldId="271"/>
        </pc:sldMkLst>
        <pc:spChg chg="add mod">
          <ac:chgData name="Youssef Zaafan" userId="09930825a03b05a1" providerId="LiveId" clId="{4FE10AB2-0479-4CC0-8857-717B3CA73B0E}" dt="2025-12-04T18:09:11.646" v="610" actId="20577"/>
          <ac:spMkLst>
            <pc:docMk/>
            <pc:sldMk cId="584426348" sldId="271"/>
            <ac:spMk id="2" creationId="{284998FA-7FED-D727-B8BC-719ED50EDC8C}"/>
          </ac:spMkLst>
        </pc:spChg>
        <pc:spChg chg="add del mod">
          <ac:chgData name="Youssef Zaafan" userId="09930825a03b05a1" providerId="LiveId" clId="{4FE10AB2-0479-4CC0-8857-717B3CA73B0E}" dt="2025-12-04T18:03:31.302" v="431" actId="22"/>
          <ac:spMkLst>
            <pc:docMk/>
            <pc:sldMk cId="584426348" sldId="271"/>
            <ac:spMk id="5" creationId="{68442ADF-5CF6-937E-A058-482F24BA7C34}"/>
          </ac:spMkLst>
        </pc:spChg>
        <pc:graphicFrameChg chg="add mod modGraphic">
          <ac:chgData name="Youssef Zaafan" userId="09930825a03b05a1" providerId="LiveId" clId="{4FE10AB2-0479-4CC0-8857-717B3CA73B0E}" dt="2025-12-04T18:09:39.051" v="613" actId="14100"/>
          <ac:graphicFrameMkLst>
            <pc:docMk/>
            <pc:sldMk cId="584426348" sldId="271"/>
            <ac:graphicFrameMk id="3" creationId="{0443BC90-4E37-15B0-45A8-11E48815D7AA}"/>
          </ac:graphicFrameMkLst>
        </pc:graphicFrameChg>
        <pc:graphicFrameChg chg="add mod modGraphic">
          <ac:chgData name="Youssef Zaafan" userId="09930825a03b05a1" providerId="LiveId" clId="{4FE10AB2-0479-4CC0-8857-717B3CA73B0E}" dt="2025-12-04T18:09:32.265" v="612" actId="14100"/>
          <ac:graphicFrameMkLst>
            <pc:docMk/>
            <pc:sldMk cId="584426348" sldId="271"/>
            <ac:graphicFrameMk id="6" creationId="{4494B35E-235B-56BE-6FFB-8A178B07F84A}"/>
          </ac:graphicFrameMkLst>
        </pc:graphicFrameChg>
      </pc:sldChg>
      <pc:sldChg chg="new del">
        <pc:chgData name="Youssef Zaafan" userId="09930825a03b05a1" providerId="LiveId" clId="{4FE10AB2-0479-4CC0-8857-717B3CA73B0E}" dt="2025-12-04T17:52:49.013" v="2" actId="47"/>
        <pc:sldMkLst>
          <pc:docMk/>
          <pc:sldMk cId="1110394705" sldId="272"/>
        </pc:sldMkLst>
      </pc:sldChg>
      <pc:sldChg chg="addSp modSp new mod">
        <pc:chgData name="Youssef Zaafan" userId="09930825a03b05a1" providerId="LiveId" clId="{4FE10AB2-0479-4CC0-8857-717B3CA73B0E}" dt="2025-12-05T11:15:22.594" v="685" actId="14100"/>
        <pc:sldMkLst>
          <pc:docMk/>
          <pc:sldMk cId="2685473414" sldId="272"/>
        </pc:sldMkLst>
        <pc:spChg chg="add mod">
          <ac:chgData name="Youssef Zaafan" userId="09930825a03b05a1" providerId="LiveId" clId="{4FE10AB2-0479-4CC0-8857-717B3CA73B0E}" dt="2025-12-05T11:05:49.973" v="658" actId="2711"/>
          <ac:spMkLst>
            <pc:docMk/>
            <pc:sldMk cId="2685473414" sldId="272"/>
            <ac:spMk id="4" creationId="{465D5CE5-63B3-21D6-8E8B-021B483FC566}"/>
          </ac:spMkLst>
        </pc:spChg>
        <pc:spChg chg="add mod">
          <ac:chgData name="Youssef Zaafan" userId="09930825a03b05a1" providerId="LiveId" clId="{4FE10AB2-0479-4CC0-8857-717B3CA73B0E}" dt="2025-12-05T11:15:22.594" v="685" actId="14100"/>
          <ac:spMkLst>
            <pc:docMk/>
            <pc:sldMk cId="2685473414" sldId="272"/>
            <ac:spMk id="13" creationId="{BE507645-78C1-629C-D2C4-BFDE59A5A2B4}"/>
          </ac:spMkLst>
        </pc:spChg>
        <pc:picChg chg="add mod">
          <ac:chgData name="Youssef Zaafan" userId="09930825a03b05a1" providerId="LiveId" clId="{4FE10AB2-0479-4CC0-8857-717B3CA73B0E}" dt="2025-12-05T11:04:55.391" v="618" actId="1076"/>
          <ac:picMkLst>
            <pc:docMk/>
            <pc:sldMk cId="2685473414" sldId="272"/>
            <ac:picMk id="3" creationId="{447C796B-C92F-21B2-B30B-4386146DC646}"/>
          </ac:picMkLst>
        </pc:picChg>
      </pc:sldChg>
      <pc:sldChg chg="new del">
        <pc:chgData name="Youssef Zaafan" userId="09930825a03b05a1" providerId="LiveId" clId="{4FE10AB2-0479-4CC0-8857-717B3CA73B0E}" dt="2025-12-04T18:10:11.629" v="614" actId="47"/>
        <pc:sldMkLst>
          <pc:docMk/>
          <pc:sldMk cId="2834959966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520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31BEF-1E8A-61F7-F125-255AFEFA8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173A7-24CC-13EF-7035-779478389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D8CFD-DC75-09BE-3121-3737567E8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1994-3E43-B03D-A575-DAD65A3A0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65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FCF01-5F88-8C14-6311-C0310475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07754-4C9C-B833-2E15-A6DAE4169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1A4F0-17E4-F161-27C3-0AE49202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CC334-1660-72E0-1DB2-B3676D43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9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-demo.orangehrmlive.com/web/index.php/admin/viewSystemUse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invite/b/68f3de660e4cbf2e6c68a9fe/ATTIe21b6a8af55291efbd31892cb56ea384ED467513/depi-graduation-projec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23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Testing OrangeHRM Demo Website: Manual &amp; Automation Insights</a:t>
            </a:r>
            <a:endParaRPr lang="en-US" sz="44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81B81-6FF4-DF41-8D7E-220553F8FB3B}"/>
              </a:ext>
            </a:extLst>
          </p:cNvPr>
          <p:cNvSpPr txBox="1"/>
          <p:nvPr/>
        </p:nvSpPr>
        <p:spPr>
          <a:xfrm>
            <a:off x="594140" y="3995057"/>
            <a:ext cx="7233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</a:rPr>
              <a:t>Team 3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</a:rPr>
              <a:t>Youssef Zaafan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</a:rPr>
              <a:t>Mariana Shawky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</a:rPr>
              <a:t>Ahmed Sayed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3668"/>
            <a:ext cx="537638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Login &amp; Logout: User Story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8734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Story: As a user, I want to securely log into and out of the OrangeHRM system to access my HR information and maintain session security.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079546"/>
            <a:ext cx="247066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Acceptance Criteria: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3790" y="261532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 users can log in with correct credentials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2924889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Invalid login attempts are properly handled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323445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safely log out and end their session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93790" y="3544014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Login page is accessible and user-friendly</a:t>
            </a:r>
            <a:endParaRPr lang="en-US" sz="12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76688"/>
            <a:ext cx="9129951" cy="3479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009" y="354330"/>
            <a:ext cx="444948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Login &amp; Logout: Manual Testing Approach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51009" y="783550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 Testing Process:</a:t>
            </a:r>
            <a:endParaRPr lang="en-US" sz="650" dirty="0"/>
          </a:p>
        </p:txBody>
      </p:sp>
      <p:sp>
        <p:nvSpPr>
          <p:cNvPr id="4" name="Shape 2"/>
          <p:cNvSpPr/>
          <p:nvPr/>
        </p:nvSpPr>
        <p:spPr>
          <a:xfrm>
            <a:off x="451009" y="1137404"/>
            <a:ext cx="6822281" cy="83701"/>
          </a:xfrm>
          <a:prstGeom prst="roundRect">
            <a:avLst>
              <a:gd name="adj" fmla="val 90067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534710" y="1304806"/>
            <a:ext cx="1047036" cy="130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Case Design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534710" y="1485781"/>
            <a:ext cx="6654879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comprehensive test scenarios covering valid/invalid credentials and security aspects</a:t>
            </a:r>
            <a:endParaRPr lang="en-US" sz="650" dirty="0"/>
          </a:p>
        </p:txBody>
      </p:sp>
      <p:sp>
        <p:nvSpPr>
          <p:cNvPr id="7" name="Shape 5"/>
          <p:cNvSpPr/>
          <p:nvPr/>
        </p:nvSpPr>
        <p:spPr>
          <a:xfrm>
            <a:off x="7356991" y="1011793"/>
            <a:ext cx="6822400" cy="83701"/>
          </a:xfrm>
          <a:prstGeom prst="roundRect">
            <a:avLst>
              <a:gd name="adj" fmla="val 90067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7440692" y="1179195"/>
            <a:ext cx="1047036" cy="130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Execution Strategy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7440692" y="1360170"/>
            <a:ext cx="6654998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Systematic testing of all login/logout combinations with different user roles</a:t>
            </a:r>
            <a:endParaRPr lang="en-US" sz="650" dirty="0"/>
          </a:p>
        </p:txBody>
      </p:sp>
      <p:sp>
        <p:nvSpPr>
          <p:cNvPr id="10" name="Shape 8"/>
          <p:cNvSpPr/>
          <p:nvPr/>
        </p:nvSpPr>
        <p:spPr>
          <a:xfrm>
            <a:off x="451009" y="1912858"/>
            <a:ext cx="6822281" cy="83701"/>
          </a:xfrm>
          <a:prstGeom prst="roundRect">
            <a:avLst>
              <a:gd name="adj" fmla="val 90067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534710" y="2080260"/>
            <a:ext cx="1047036" cy="130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Validation Points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534710" y="2261235"/>
            <a:ext cx="6654879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Verified proper error messages, session timeouts, and security measures</a:t>
            </a:r>
            <a:endParaRPr lang="en-US" sz="650" dirty="0"/>
          </a:p>
        </p:txBody>
      </p:sp>
      <p:sp>
        <p:nvSpPr>
          <p:cNvPr id="13" name="Shape 11"/>
          <p:cNvSpPr/>
          <p:nvPr/>
        </p:nvSpPr>
        <p:spPr>
          <a:xfrm>
            <a:off x="7356991" y="1787247"/>
            <a:ext cx="6822400" cy="83701"/>
          </a:xfrm>
          <a:prstGeom prst="roundRect">
            <a:avLst>
              <a:gd name="adj" fmla="val 90067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7440692" y="1954649"/>
            <a:ext cx="1047036" cy="130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Documentation</a:t>
            </a:r>
            <a:endParaRPr lang="en-US" sz="800" dirty="0"/>
          </a:p>
        </p:txBody>
      </p:sp>
      <p:sp>
        <p:nvSpPr>
          <p:cNvPr id="15" name="Text 13"/>
          <p:cNvSpPr/>
          <p:nvPr/>
        </p:nvSpPr>
        <p:spPr>
          <a:xfrm>
            <a:off x="7440692" y="2135624"/>
            <a:ext cx="6654998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Recorded all test results, defects, and observations for future reference</a:t>
            </a:r>
            <a:endParaRPr lang="en-US" sz="650" dirty="0"/>
          </a:p>
        </p:txBody>
      </p:sp>
      <p:sp>
        <p:nvSpPr>
          <p:cNvPr id="16" name="Text 14"/>
          <p:cNvSpPr/>
          <p:nvPr/>
        </p:nvSpPr>
        <p:spPr>
          <a:xfrm>
            <a:off x="451009" y="2573179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Manual Test Areas:</a:t>
            </a:r>
            <a:endParaRPr lang="en-US" sz="650" dirty="0"/>
          </a:p>
        </p:txBody>
      </p:sp>
      <p:sp>
        <p:nvSpPr>
          <p:cNvPr id="17" name="Text 15"/>
          <p:cNvSpPr/>
          <p:nvPr/>
        </p:nvSpPr>
        <p:spPr>
          <a:xfrm>
            <a:off x="451009" y="2801422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 credential combinations</a:t>
            </a:r>
            <a:endParaRPr lang="en-US" sz="650" dirty="0"/>
          </a:p>
        </p:txBody>
      </p:sp>
      <p:sp>
        <p:nvSpPr>
          <p:cNvPr id="18" name="Text 16"/>
          <p:cNvSpPr/>
          <p:nvPr/>
        </p:nvSpPr>
        <p:spPr>
          <a:xfrm>
            <a:off x="451009" y="2964775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Invalid username/password scenarios</a:t>
            </a:r>
            <a:endParaRPr lang="en-US" sz="650" dirty="0"/>
          </a:p>
        </p:txBody>
      </p:sp>
      <p:sp>
        <p:nvSpPr>
          <p:cNvPr id="19" name="Text 17"/>
          <p:cNvSpPr/>
          <p:nvPr/>
        </p:nvSpPr>
        <p:spPr>
          <a:xfrm>
            <a:off x="451009" y="3128129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Logout functionality verification</a:t>
            </a:r>
            <a:endParaRPr lang="en-US" sz="650" dirty="0"/>
          </a:p>
        </p:txBody>
      </p:sp>
      <p:sp>
        <p:nvSpPr>
          <p:cNvPr id="20" name="Text 18"/>
          <p:cNvSpPr/>
          <p:nvPr/>
        </p:nvSpPr>
        <p:spPr>
          <a:xfrm>
            <a:off x="451009" y="3291483"/>
            <a:ext cx="13728383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Security error handling</a:t>
            </a:r>
            <a:endParaRPr lang="en-US" sz="6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9" y="3519726"/>
            <a:ext cx="6365915" cy="43555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372" y="580906"/>
            <a:ext cx="5478423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Login &amp; Logout: Automation Testing Approach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501372" y="1057989"/>
            <a:ext cx="13627656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Automation Implementation: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501372" y="1311593"/>
            <a:ext cx="4480441" cy="1390650"/>
          </a:xfrm>
          <a:prstGeom prst="roundRect">
            <a:avLst>
              <a:gd name="adj" fmla="val 6026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6612" y="1326833"/>
            <a:ext cx="4449961" cy="279321"/>
          </a:xfrm>
          <a:prstGeom prst="roundRect">
            <a:avLst>
              <a:gd name="adj" fmla="val 23454"/>
            </a:avLst>
          </a:prstGeom>
          <a:solidFill>
            <a:srgbClr val="E8F3E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1763" y="1396603"/>
            <a:ext cx="139660" cy="1396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09719" y="1699260"/>
            <a:ext cx="1163836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Implementation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609719" y="1900595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Page Object Model</a:t>
            </a: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Created LoginPage class with methods for login/logout actions</a:t>
            </a:r>
            <a:endParaRPr lang="en-US" sz="700" dirty="0"/>
          </a:p>
        </p:txBody>
      </p:sp>
      <p:sp>
        <p:nvSpPr>
          <p:cNvPr id="9" name="Text 6"/>
          <p:cNvSpPr/>
          <p:nvPr/>
        </p:nvSpPr>
        <p:spPr>
          <a:xfrm>
            <a:off x="609719" y="2082046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Framework</a:t>
            </a: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Used Selenium WebDriver with TestNG for structured test execution</a:t>
            </a:r>
            <a:endParaRPr lang="en-US" sz="700" dirty="0"/>
          </a:p>
        </p:txBody>
      </p:sp>
      <p:sp>
        <p:nvSpPr>
          <p:cNvPr id="10" name="Text 7"/>
          <p:cNvSpPr/>
          <p:nvPr/>
        </p:nvSpPr>
        <p:spPr>
          <a:xfrm>
            <a:off x="609719" y="2263497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Data-Driven Testing</a:t>
            </a: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Implemented data providers for multiple credential combinations</a:t>
            </a:r>
            <a:endParaRPr lang="en-US" sz="700" dirty="0"/>
          </a:p>
        </p:txBody>
      </p:sp>
      <p:sp>
        <p:nvSpPr>
          <p:cNvPr id="11" name="Text 8"/>
          <p:cNvSpPr/>
          <p:nvPr/>
        </p:nvSpPr>
        <p:spPr>
          <a:xfrm>
            <a:off x="609719" y="2444948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Assertions</a:t>
            </a: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Added comprehensive validations for successful/failed login attempts</a:t>
            </a:r>
            <a:endParaRPr lang="en-US" sz="700" dirty="0"/>
          </a:p>
        </p:txBody>
      </p:sp>
      <p:sp>
        <p:nvSpPr>
          <p:cNvPr id="12" name="Shape 9"/>
          <p:cNvSpPr/>
          <p:nvPr/>
        </p:nvSpPr>
        <p:spPr>
          <a:xfrm>
            <a:off x="5074920" y="1311593"/>
            <a:ext cx="4480441" cy="1390650"/>
          </a:xfrm>
          <a:prstGeom prst="roundRect">
            <a:avLst>
              <a:gd name="adj" fmla="val 6026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090160" y="1326833"/>
            <a:ext cx="4449961" cy="279321"/>
          </a:xfrm>
          <a:prstGeom prst="roundRect">
            <a:avLst>
              <a:gd name="adj" fmla="val 23454"/>
            </a:avLst>
          </a:prstGeom>
          <a:solidFill>
            <a:srgbClr val="E8F3E8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5310" y="1396603"/>
            <a:ext cx="139660" cy="13966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183267" y="1699260"/>
            <a:ext cx="1163836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Coverage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5183267" y="1900595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valid login scenarios</a:t>
            </a:r>
            <a:endParaRPr lang="en-US" sz="700" dirty="0"/>
          </a:p>
        </p:txBody>
      </p:sp>
      <p:sp>
        <p:nvSpPr>
          <p:cNvPr id="17" name="Text 13"/>
          <p:cNvSpPr/>
          <p:nvPr/>
        </p:nvSpPr>
        <p:spPr>
          <a:xfrm>
            <a:off x="5183267" y="2082046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Invalid credential testing with data providers</a:t>
            </a:r>
            <a:endParaRPr lang="en-US" sz="700" dirty="0"/>
          </a:p>
        </p:txBody>
      </p:sp>
      <p:sp>
        <p:nvSpPr>
          <p:cNvPr id="18" name="Text 14"/>
          <p:cNvSpPr/>
          <p:nvPr/>
        </p:nvSpPr>
        <p:spPr>
          <a:xfrm>
            <a:off x="5183267" y="2263497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Logout functionality automation</a:t>
            </a:r>
            <a:endParaRPr lang="en-US" sz="700" dirty="0"/>
          </a:p>
        </p:txBody>
      </p:sp>
      <p:sp>
        <p:nvSpPr>
          <p:cNvPr id="19" name="Text 15"/>
          <p:cNvSpPr/>
          <p:nvPr/>
        </p:nvSpPr>
        <p:spPr>
          <a:xfrm>
            <a:off x="5183267" y="2444948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Cross-browser compatibility testing</a:t>
            </a:r>
            <a:endParaRPr lang="en-US" sz="700" dirty="0"/>
          </a:p>
        </p:txBody>
      </p:sp>
      <p:sp>
        <p:nvSpPr>
          <p:cNvPr id="20" name="Shape 16"/>
          <p:cNvSpPr/>
          <p:nvPr/>
        </p:nvSpPr>
        <p:spPr>
          <a:xfrm>
            <a:off x="9648468" y="1311593"/>
            <a:ext cx="4480441" cy="1390650"/>
          </a:xfrm>
          <a:prstGeom prst="roundRect">
            <a:avLst>
              <a:gd name="adj" fmla="val 6026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9663708" y="1326833"/>
            <a:ext cx="4449961" cy="279321"/>
          </a:xfrm>
          <a:prstGeom prst="roundRect">
            <a:avLst>
              <a:gd name="adj" fmla="val 23454"/>
            </a:avLst>
          </a:prstGeom>
          <a:solidFill>
            <a:srgbClr val="E8F3E8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18858" y="1396603"/>
            <a:ext cx="139660" cy="139660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756815" y="1699260"/>
            <a:ext cx="1163836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Benefits Achieved</a:t>
            </a:r>
            <a:endParaRPr lang="en-US" sz="900" dirty="0"/>
          </a:p>
        </p:txBody>
      </p:sp>
      <p:sp>
        <p:nvSpPr>
          <p:cNvPr id="24" name="Text 19"/>
          <p:cNvSpPr/>
          <p:nvPr/>
        </p:nvSpPr>
        <p:spPr>
          <a:xfrm>
            <a:off x="9756815" y="1900595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Faster regression testing</a:t>
            </a:r>
            <a:endParaRPr lang="en-US" sz="700" dirty="0"/>
          </a:p>
        </p:txBody>
      </p:sp>
      <p:sp>
        <p:nvSpPr>
          <p:cNvPr id="25" name="Text 20"/>
          <p:cNvSpPr/>
          <p:nvPr/>
        </p:nvSpPr>
        <p:spPr>
          <a:xfrm>
            <a:off x="9756815" y="2082046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Consistent test execution</a:t>
            </a:r>
            <a:endParaRPr lang="en-US" sz="700" dirty="0"/>
          </a:p>
        </p:txBody>
      </p:sp>
      <p:sp>
        <p:nvSpPr>
          <p:cNvPr id="26" name="Text 21"/>
          <p:cNvSpPr/>
          <p:nvPr/>
        </p:nvSpPr>
        <p:spPr>
          <a:xfrm>
            <a:off x="9756815" y="2263497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Improved test coverage</a:t>
            </a:r>
            <a:endParaRPr lang="en-US" sz="700" dirty="0"/>
          </a:p>
        </p:txBody>
      </p:sp>
      <p:sp>
        <p:nvSpPr>
          <p:cNvPr id="27" name="Text 22"/>
          <p:cNvSpPr/>
          <p:nvPr/>
        </p:nvSpPr>
        <p:spPr>
          <a:xfrm>
            <a:off x="9756815" y="2444948"/>
            <a:ext cx="4263747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Reduced manual effort</a:t>
            </a:r>
            <a:endParaRPr lang="en-US" sz="700" dirty="0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372" y="2806898"/>
            <a:ext cx="7076480" cy="48417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320" y="363736"/>
            <a:ext cx="4248269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Login &amp; Logout: Challenges &amp; Solutions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462320" y="803672"/>
            <a:ext cx="13705761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Challenges Faced:</a:t>
            </a:r>
            <a:endParaRPr lang="en-US" sz="650" dirty="0"/>
          </a:p>
        </p:txBody>
      </p:sp>
      <p:sp>
        <p:nvSpPr>
          <p:cNvPr id="4" name="Shape 2"/>
          <p:cNvSpPr/>
          <p:nvPr/>
        </p:nvSpPr>
        <p:spPr>
          <a:xfrm>
            <a:off x="462320" y="1037511"/>
            <a:ext cx="13705761" cy="698421"/>
          </a:xfrm>
          <a:prstGeom prst="roundRect">
            <a:avLst>
              <a:gd name="adj" fmla="val 11064"/>
            </a:avLst>
          </a:prstGeom>
          <a:solidFill>
            <a:srgbClr val="FAFFFA"/>
          </a:solidFill>
          <a:ln w="762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69940" y="1045131"/>
            <a:ext cx="343376" cy="683181"/>
          </a:xfrm>
          <a:prstGeom prst="roundRect">
            <a:avLst>
              <a:gd name="adj" fmla="val 19842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577215" y="1306235"/>
            <a:ext cx="128707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899160" y="1130975"/>
            <a:ext cx="1609606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Browser Compatibility Issues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899160" y="1316474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Different browsers handled login redirects differently</a:t>
            </a:r>
            <a:endParaRPr lang="en-US" sz="650" dirty="0"/>
          </a:p>
        </p:txBody>
      </p:sp>
      <p:sp>
        <p:nvSpPr>
          <p:cNvPr id="9" name="Text 7"/>
          <p:cNvSpPr/>
          <p:nvPr/>
        </p:nvSpPr>
        <p:spPr>
          <a:xfrm>
            <a:off x="899160" y="1505188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Created browser-specific handling methods and cross-browser test suites</a:t>
            </a:r>
            <a:endParaRPr lang="en-US" sz="650" dirty="0"/>
          </a:p>
        </p:txBody>
      </p:sp>
      <p:sp>
        <p:nvSpPr>
          <p:cNvPr id="10" name="Shape 8"/>
          <p:cNvSpPr/>
          <p:nvPr/>
        </p:nvSpPr>
        <p:spPr>
          <a:xfrm>
            <a:off x="462320" y="1821775"/>
            <a:ext cx="13705761" cy="698421"/>
          </a:xfrm>
          <a:prstGeom prst="roundRect">
            <a:avLst>
              <a:gd name="adj" fmla="val 11064"/>
            </a:avLst>
          </a:prstGeom>
          <a:solidFill>
            <a:srgbClr val="FAFFFA"/>
          </a:solidFill>
          <a:ln w="7620">
            <a:solidFill>
              <a:srgbClr val="CED9C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69940" y="1829395"/>
            <a:ext cx="343376" cy="683181"/>
          </a:xfrm>
          <a:prstGeom prst="roundRect">
            <a:avLst>
              <a:gd name="adj" fmla="val 19842"/>
            </a:avLst>
          </a:prstGeom>
          <a:solidFill>
            <a:srgbClr val="E8F3E8"/>
          </a:solidFill>
          <a:ln/>
        </p:spPr>
      </p:sp>
      <p:sp>
        <p:nvSpPr>
          <p:cNvPr id="12" name="Text 10"/>
          <p:cNvSpPr/>
          <p:nvPr/>
        </p:nvSpPr>
        <p:spPr>
          <a:xfrm>
            <a:off x="577215" y="2090499"/>
            <a:ext cx="128707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899160" y="1915239"/>
            <a:ext cx="1327428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Error Messages</a:t>
            </a:r>
            <a:endParaRPr lang="en-US" sz="800" dirty="0"/>
          </a:p>
        </p:txBody>
      </p:sp>
      <p:sp>
        <p:nvSpPr>
          <p:cNvPr id="14" name="Text 12"/>
          <p:cNvSpPr/>
          <p:nvPr/>
        </p:nvSpPr>
        <p:spPr>
          <a:xfrm>
            <a:off x="899160" y="2100739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Inconsistent error message formats for different failure scenarios</a:t>
            </a:r>
            <a:endParaRPr lang="en-US" sz="650" dirty="0"/>
          </a:p>
        </p:txBody>
      </p:sp>
      <p:sp>
        <p:nvSpPr>
          <p:cNvPr id="15" name="Text 13"/>
          <p:cNvSpPr/>
          <p:nvPr/>
        </p:nvSpPr>
        <p:spPr>
          <a:xfrm>
            <a:off x="899160" y="2289453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Used flexible assertion methods that check for key error indicators rather than exact text matches</a:t>
            </a:r>
            <a:endParaRPr lang="en-US" sz="650" dirty="0"/>
          </a:p>
        </p:txBody>
      </p:sp>
      <p:sp>
        <p:nvSpPr>
          <p:cNvPr id="16" name="Shape 14"/>
          <p:cNvSpPr/>
          <p:nvPr/>
        </p:nvSpPr>
        <p:spPr>
          <a:xfrm>
            <a:off x="462320" y="2606040"/>
            <a:ext cx="13705761" cy="698421"/>
          </a:xfrm>
          <a:prstGeom prst="roundRect">
            <a:avLst>
              <a:gd name="adj" fmla="val 11064"/>
            </a:avLst>
          </a:prstGeom>
          <a:solidFill>
            <a:srgbClr val="FAFFFA"/>
          </a:solidFill>
          <a:ln w="7620">
            <a:solidFill>
              <a:srgbClr val="CED9C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69940" y="2613660"/>
            <a:ext cx="343376" cy="683181"/>
          </a:xfrm>
          <a:prstGeom prst="roundRect">
            <a:avLst>
              <a:gd name="adj" fmla="val 19842"/>
            </a:avLst>
          </a:prstGeom>
          <a:solidFill>
            <a:srgbClr val="E8F3E8"/>
          </a:solidFill>
          <a:ln/>
        </p:spPr>
      </p:sp>
      <p:sp>
        <p:nvSpPr>
          <p:cNvPr id="18" name="Text 16"/>
          <p:cNvSpPr/>
          <p:nvPr/>
        </p:nvSpPr>
        <p:spPr>
          <a:xfrm>
            <a:off x="577215" y="2874764"/>
            <a:ext cx="128707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899160" y="2699504"/>
            <a:ext cx="1249442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Data Management</a:t>
            </a:r>
            <a:endParaRPr lang="en-US" sz="800" dirty="0"/>
          </a:p>
        </p:txBody>
      </p:sp>
      <p:sp>
        <p:nvSpPr>
          <p:cNvPr id="20" name="Text 18"/>
          <p:cNvSpPr/>
          <p:nvPr/>
        </p:nvSpPr>
        <p:spPr>
          <a:xfrm>
            <a:off x="899160" y="2885003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Managing multiple user credentials and test data sets</a:t>
            </a:r>
            <a:endParaRPr lang="en-US" sz="650" dirty="0"/>
          </a:p>
        </p:txBody>
      </p:sp>
      <p:sp>
        <p:nvSpPr>
          <p:cNvPr id="21" name="Text 19"/>
          <p:cNvSpPr/>
          <p:nvPr/>
        </p:nvSpPr>
        <p:spPr>
          <a:xfrm>
            <a:off x="899160" y="3073718"/>
            <a:ext cx="13175456" cy="137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Implemented external data files and data provider methods for clean test data management</a:t>
            </a:r>
            <a:endParaRPr lang="en-US" sz="65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0" y="3401020"/>
            <a:ext cx="6525458" cy="4464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4297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Overall Test Results &amp; Reports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396835" y="689610"/>
            <a:ext cx="1383672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comprehensive testing approach covered the entire OrangeHRM system, yielding detailed results and comprehensive reporting through the Allure framework.</a:t>
            </a:r>
            <a:endParaRPr lang="en-US" sz="550" dirty="0"/>
          </a:p>
        </p:txBody>
      </p:sp>
      <p:sp>
        <p:nvSpPr>
          <p:cNvPr id="4" name="Text 2"/>
          <p:cNvSpPr/>
          <p:nvPr/>
        </p:nvSpPr>
        <p:spPr>
          <a:xfrm>
            <a:off x="396835" y="917972"/>
            <a:ext cx="147435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Achievements: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396835" y="1253192"/>
            <a:ext cx="36790" cy="36790"/>
          </a:xfrm>
          <a:prstGeom prst="roundRect">
            <a:avLst>
              <a:gd name="adj" fmla="val 1242729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507325" y="1212652"/>
            <a:ext cx="1372623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31 Test Cases Executed</a:t>
            </a: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with 44% pass rate in initial run</a:t>
            </a:r>
            <a:endParaRPr lang="en-US" sz="550" dirty="0"/>
          </a:p>
        </p:txBody>
      </p:sp>
      <p:sp>
        <p:nvSpPr>
          <p:cNvPr id="7" name="Shape 5"/>
          <p:cNvSpPr/>
          <p:nvPr/>
        </p:nvSpPr>
        <p:spPr>
          <a:xfrm>
            <a:off x="396835" y="1518464"/>
            <a:ext cx="36790" cy="36790"/>
          </a:xfrm>
          <a:prstGeom prst="roundRect">
            <a:avLst>
              <a:gd name="adj" fmla="val 1242729"/>
            </a:avLst>
          </a:prstGeom>
          <a:solidFill>
            <a:srgbClr val="438951"/>
          </a:solidFill>
          <a:ln/>
        </p:spPr>
      </p:sp>
      <p:sp>
        <p:nvSpPr>
          <p:cNvPr id="8" name="Text 6"/>
          <p:cNvSpPr/>
          <p:nvPr/>
        </p:nvSpPr>
        <p:spPr>
          <a:xfrm>
            <a:off x="507325" y="1477923"/>
            <a:ext cx="1372623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Test Coverage</a:t>
            </a: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across all OrangeHRM modules (Admin, PIM, Leave, My Info, Login/Logout)</a:t>
            </a:r>
            <a:endParaRPr lang="en-US" sz="550" dirty="0"/>
          </a:p>
        </p:txBody>
      </p:sp>
      <p:sp>
        <p:nvSpPr>
          <p:cNvPr id="9" name="Shape 7"/>
          <p:cNvSpPr/>
          <p:nvPr/>
        </p:nvSpPr>
        <p:spPr>
          <a:xfrm>
            <a:off x="396835" y="1783735"/>
            <a:ext cx="36790" cy="36790"/>
          </a:xfrm>
          <a:prstGeom prst="roundRect">
            <a:avLst>
              <a:gd name="adj" fmla="val 1242729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507325" y="1743194"/>
            <a:ext cx="1372623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Detailed Reporting</a:t>
            </a: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with categorized results and trend analysis</a:t>
            </a:r>
            <a:endParaRPr lang="en-US" sz="550" dirty="0"/>
          </a:p>
        </p:txBody>
      </p:sp>
      <p:sp>
        <p:nvSpPr>
          <p:cNvPr id="11" name="Shape 9"/>
          <p:cNvSpPr/>
          <p:nvPr/>
        </p:nvSpPr>
        <p:spPr>
          <a:xfrm>
            <a:off x="396835" y="2049006"/>
            <a:ext cx="36790" cy="36790"/>
          </a:xfrm>
          <a:prstGeom prst="roundRect">
            <a:avLst>
              <a:gd name="adj" fmla="val 1242729"/>
            </a:avLst>
          </a:prstGeom>
          <a:solidFill>
            <a:srgbClr val="438951"/>
          </a:solidFill>
          <a:ln/>
        </p:spPr>
      </p:sp>
      <p:sp>
        <p:nvSpPr>
          <p:cNvPr id="12" name="Text 10"/>
          <p:cNvSpPr/>
          <p:nvPr/>
        </p:nvSpPr>
        <p:spPr>
          <a:xfrm>
            <a:off x="507325" y="2008465"/>
            <a:ext cx="1372623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Environment Validation</a:t>
            </a: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ensuring consistent test execution</a:t>
            </a:r>
            <a:endParaRPr lang="en-US" sz="550" dirty="0"/>
          </a:p>
        </p:txBody>
      </p:sp>
      <p:sp>
        <p:nvSpPr>
          <p:cNvPr id="13" name="Shape 11"/>
          <p:cNvSpPr/>
          <p:nvPr/>
        </p:nvSpPr>
        <p:spPr>
          <a:xfrm>
            <a:off x="396835" y="2314277"/>
            <a:ext cx="36790" cy="36790"/>
          </a:xfrm>
          <a:prstGeom prst="roundRect">
            <a:avLst>
              <a:gd name="adj" fmla="val 1242729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507325" y="2273737"/>
            <a:ext cx="1372623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Defect Tracking</a:t>
            </a: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with clear categorization and priority levels</a:t>
            </a:r>
            <a:endParaRPr lang="en-US" sz="550" dirty="0"/>
          </a:p>
        </p:txBody>
      </p:sp>
      <p:sp>
        <p:nvSpPr>
          <p:cNvPr id="15" name="Text 13"/>
          <p:cNvSpPr/>
          <p:nvPr/>
        </p:nvSpPr>
        <p:spPr>
          <a:xfrm>
            <a:off x="396835" y="2502098"/>
            <a:ext cx="184284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Categories Covered: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396835" y="2796778"/>
            <a:ext cx="4563070" cy="424577"/>
          </a:xfrm>
          <a:prstGeom prst="roundRect">
            <a:avLst>
              <a:gd name="adj" fmla="val 15627"/>
            </a:avLst>
          </a:prstGeom>
          <a:solidFill>
            <a:srgbClr val="E8F3E8"/>
          </a:solidFill>
          <a:ln/>
        </p:spPr>
      </p:sp>
      <p:sp>
        <p:nvSpPr>
          <p:cNvPr id="17" name="Text 15"/>
          <p:cNvSpPr/>
          <p:nvPr/>
        </p:nvSpPr>
        <p:spPr>
          <a:xfrm>
            <a:off x="470535" y="2870478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Defects</a:t>
            </a:r>
            <a:endParaRPr lang="en-US" sz="700" dirty="0"/>
          </a:p>
        </p:txBody>
      </p:sp>
      <p:sp>
        <p:nvSpPr>
          <p:cNvPr id="18" name="Text 16"/>
          <p:cNvSpPr/>
          <p:nvPr/>
        </p:nvSpPr>
        <p:spPr>
          <a:xfrm>
            <a:off x="470535" y="3029783"/>
            <a:ext cx="441567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Critical functionality issues across all modules</a:t>
            </a:r>
            <a:endParaRPr lang="en-US" sz="550" dirty="0"/>
          </a:p>
        </p:txBody>
      </p:sp>
      <p:sp>
        <p:nvSpPr>
          <p:cNvPr id="19" name="Shape 17"/>
          <p:cNvSpPr/>
          <p:nvPr/>
        </p:nvSpPr>
        <p:spPr>
          <a:xfrm>
            <a:off x="5033605" y="2796778"/>
            <a:ext cx="4563070" cy="424577"/>
          </a:xfrm>
          <a:prstGeom prst="roundRect">
            <a:avLst>
              <a:gd name="adj" fmla="val 15627"/>
            </a:avLst>
          </a:prstGeom>
          <a:solidFill>
            <a:srgbClr val="E8F3E8"/>
          </a:solidFill>
          <a:ln/>
        </p:spPr>
      </p:sp>
      <p:sp>
        <p:nvSpPr>
          <p:cNvPr id="20" name="Text 18"/>
          <p:cNvSpPr/>
          <p:nvPr/>
        </p:nvSpPr>
        <p:spPr>
          <a:xfrm>
            <a:off x="5107305" y="2870478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Defects</a:t>
            </a:r>
            <a:endParaRPr lang="en-US" sz="700" dirty="0"/>
          </a:p>
        </p:txBody>
      </p:sp>
      <p:sp>
        <p:nvSpPr>
          <p:cNvPr id="21" name="Text 19"/>
          <p:cNvSpPr/>
          <p:nvPr/>
        </p:nvSpPr>
        <p:spPr>
          <a:xfrm>
            <a:off x="5107305" y="3029783"/>
            <a:ext cx="441567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Framework and test script improvements needed</a:t>
            </a:r>
            <a:endParaRPr lang="en-US" sz="550" dirty="0"/>
          </a:p>
        </p:txBody>
      </p:sp>
      <p:sp>
        <p:nvSpPr>
          <p:cNvPr id="22" name="Shape 20"/>
          <p:cNvSpPr/>
          <p:nvPr/>
        </p:nvSpPr>
        <p:spPr>
          <a:xfrm>
            <a:off x="9670375" y="2796778"/>
            <a:ext cx="4563070" cy="424577"/>
          </a:xfrm>
          <a:prstGeom prst="roundRect">
            <a:avLst>
              <a:gd name="adj" fmla="val 15627"/>
            </a:avLst>
          </a:prstGeom>
          <a:solidFill>
            <a:srgbClr val="E8F3E8"/>
          </a:solidFill>
          <a:ln/>
        </p:spPr>
      </p:sp>
      <p:sp>
        <p:nvSpPr>
          <p:cNvPr id="23" name="Text 21"/>
          <p:cNvSpPr/>
          <p:nvPr/>
        </p:nvSpPr>
        <p:spPr>
          <a:xfrm>
            <a:off x="9744075" y="2870478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 Defects</a:t>
            </a:r>
            <a:endParaRPr lang="en-US" sz="700" dirty="0"/>
          </a:p>
        </p:txBody>
      </p:sp>
      <p:sp>
        <p:nvSpPr>
          <p:cNvPr id="24" name="Text 22"/>
          <p:cNvSpPr/>
          <p:nvPr/>
        </p:nvSpPr>
        <p:spPr>
          <a:xfrm>
            <a:off x="9744075" y="3029783"/>
            <a:ext cx="441567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Successfully validated scenarios</a:t>
            </a:r>
            <a:endParaRPr lang="en-US" sz="55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5" y="3485732"/>
            <a:ext cx="6620761" cy="3724118"/>
          </a:xfrm>
          <a:prstGeom prst="rect">
            <a:avLst/>
          </a:prstGeom>
        </p:spPr>
      </p:pic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280" y="3485731"/>
            <a:ext cx="6722652" cy="37814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4A7F6-22FD-8A85-F652-0E96817F7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0B233A3-8A18-DE40-D889-B6EE587295CB}"/>
              </a:ext>
            </a:extLst>
          </p:cNvPr>
          <p:cNvSpPr/>
          <p:nvPr/>
        </p:nvSpPr>
        <p:spPr>
          <a:xfrm>
            <a:off x="793790" y="1504593"/>
            <a:ext cx="9069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PIM: Manual Testing Process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1B3EABF-0F0C-5D5B-7D98-8304D8BFFC5F}"/>
              </a:ext>
            </a:extLst>
          </p:cNvPr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E98170A4-4DA4-2683-EF86-4A105600E6F8}"/>
              </a:ext>
            </a:extLst>
          </p:cNvPr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BC5CEC5-189D-3C18-58D4-C6EC80AE2F3E}"/>
              </a:ext>
            </a:extLst>
          </p:cNvPr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Read User Story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1940676-94C6-A606-BFA8-04A268C7BFC6}"/>
              </a:ext>
            </a:extLst>
          </p:cNvPr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Detailed study for PIM Module including check employee's data and adding new employees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788A957-6CD1-A916-7C11-F3F6F5775221}"/>
              </a:ext>
            </a:extLst>
          </p:cNvPr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1B46CA73-3FFD-3B20-8581-408F81B15118}"/>
              </a:ext>
            </a:extLst>
          </p:cNvPr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9A66B33-6D1C-C3EB-194C-DE753D982367}"/>
              </a:ext>
            </a:extLst>
          </p:cNvPr>
          <p:cNvSpPr/>
          <p:nvPr/>
        </p:nvSpPr>
        <p:spPr>
          <a:xfrm>
            <a:off x="7428548" y="3196352"/>
            <a:ext cx="3464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Generate Test Scenarios</a:t>
            </a: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8ECE03A-005F-8FCF-9CE5-6366C32132C6}"/>
              </a:ext>
            </a:extLst>
          </p:cNvPr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various required data for each employee and mandatory fields</a:t>
            </a:r>
            <a:endParaRPr lang="en-US" sz="17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1EE8DB55-AE29-4A96-C106-66B589398FA5}"/>
              </a:ext>
            </a:extLst>
          </p:cNvPr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01078082-C8E4-0D6B-C6F2-ED1CF9A4C0CB}"/>
              </a:ext>
            </a:extLst>
          </p:cNvPr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F638692-2DF8-6B9B-6B04-2C4D51E45B1D}"/>
              </a:ext>
            </a:extLst>
          </p:cNvPr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Write Test Cases</a:t>
            </a:r>
            <a:endParaRPr lang="en-US" sz="22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BA9C569-AFB5-7BCE-B7C9-C90A2B7E1AE1}"/>
              </a:ext>
            </a:extLst>
          </p:cNvPr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detailed, step-by-step instructions for executing tests, including expected results.</a:t>
            </a:r>
            <a:endParaRPr lang="en-US" sz="17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C61AFF58-7FA6-6496-6AB6-6211B1D110F7}"/>
              </a:ext>
            </a:extLst>
          </p:cNvPr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74B33781-2DE5-3CE4-5172-AB6A9F27E462}"/>
              </a:ext>
            </a:extLst>
          </p:cNvPr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C02B5CA-1640-997F-221D-F3039F3EE496}"/>
              </a:ext>
            </a:extLst>
          </p:cNvPr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Execute Test Cases</a:t>
            </a:r>
            <a:endParaRPr lang="en-US" sz="22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844976DA-FE70-E2DB-7291-F7711075B5ED}"/>
              </a:ext>
            </a:extLst>
          </p:cNvPr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 the written test cases, meticulously documenting results and any defects found.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61454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202AB-94D4-93B8-1D9C-7EAF69FB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BB4A27-D4BE-9D8A-DC76-A8BE42353D24}"/>
              </a:ext>
            </a:extLst>
          </p:cNvPr>
          <p:cNvSpPr/>
          <p:nvPr/>
        </p:nvSpPr>
        <p:spPr>
          <a:xfrm>
            <a:off x="793790" y="1149310"/>
            <a:ext cx="10368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PIM: Automation Testing Process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4719241-C3A7-0FF0-0280-A36E2C4288C7}"/>
              </a:ext>
            </a:extLst>
          </p:cNvPr>
          <p:cNvSpPr/>
          <p:nvPr/>
        </p:nvSpPr>
        <p:spPr>
          <a:xfrm>
            <a:off x="793790" y="2311718"/>
            <a:ext cx="6407944" cy="2448044"/>
          </a:xfrm>
          <a:prstGeom prst="roundRect">
            <a:avLst>
              <a:gd name="adj" fmla="val 833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79EF5C8-1034-DCE3-7F9C-5C27F1A23E6F}"/>
              </a:ext>
            </a:extLst>
          </p:cNvPr>
          <p:cNvSpPr/>
          <p:nvPr/>
        </p:nvSpPr>
        <p:spPr>
          <a:xfrm>
            <a:off x="1051084" y="2569012"/>
            <a:ext cx="5409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 PIM Page with Methods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82E2148-B4DC-4E70-7832-050137B33641}"/>
              </a:ext>
            </a:extLst>
          </p:cNvPr>
          <p:cNvSpPr/>
          <p:nvPr/>
        </p:nvSpPr>
        <p:spPr>
          <a:xfrm>
            <a:off x="1051084" y="305943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page object models and effective methods for interacting with Employee list &amp; Add Employee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EC79C5B0-ED2E-EA68-3FA2-20A105339117}"/>
              </a:ext>
            </a:extLst>
          </p:cNvPr>
          <p:cNvSpPr/>
          <p:nvPr/>
        </p:nvSpPr>
        <p:spPr>
          <a:xfrm>
            <a:off x="7428548" y="2311718"/>
            <a:ext cx="6408063" cy="2448044"/>
          </a:xfrm>
          <a:prstGeom prst="roundRect">
            <a:avLst>
              <a:gd name="adj" fmla="val 833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B995755-3CBD-935C-D8C9-D5558FC3019C}"/>
              </a:ext>
            </a:extLst>
          </p:cNvPr>
          <p:cNvSpPr/>
          <p:nvPr/>
        </p:nvSpPr>
        <p:spPr>
          <a:xfrm>
            <a:off x="7685842" y="2569012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Select Test Cases with Mix &amp; Match Methodology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FAE3496-30F1-8FAD-D114-D1665CBE1673}"/>
              </a:ext>
            </a:extLst>
          </p:cNvPr>
          <p:cNvSpPr/>
          <p:nvPr/>
        </p:nvSpPr>
        <p:spPr>
          <a:xfrm>
            <a:off x="7685842" y="3413760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Select various automated test cases which can meet our approach</a:t>
            </a:r>
            <a:endParaRPr lang="en-US" sz="17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40D172E9-96AC-1FFF-CA23-4921E8D44614}"/>
              </a:ext>
            </a:extLst>
          </p:cNvPr>
          <p:cNvSpPr/>
          <p:nvPr/>
        </p:nvSpPr>
        <p:spPr>
          <a:xfrm>
            <a:off x="3997762" y="4960088"/>
            <a:ext cx="6407944" cy="2093714"/>
          </a:xfrm>
          <a:prstGeom prst="roundRect">
            <a:avLst>
              <a:gd name="adj" fmla="val 975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636F0A1-9BEB-FA2E-A7BB-73780FA8A786}"/>
              </a:ext>
            </a:extLst>
          </p:cNvPr>
          <p:cNvSpPr/>
          <p:nvPr/>
        </p:nvSpPr>
        <p:spPr>
          <a:xfrm>
            <a:off x="5704701" y="5281039"/>
            <a:ext cx="3447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 PIM Tests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1754AFC-871E-FAB3-7241-40C15BCE7C8D}"/>
              </a:ext>
            </a:extLst>
          </p:cNvPr>
          <p:cNvSpPr/>
          <p:nvPr/>
        </p:nvSpPr>
        <p:spPr>
          <a:xfrm>
            <a:off x="4368522" y="583615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Translate selected manual test cases into executable automation scripts using a chosen framework.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5495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7399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Overall Testing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combined manual and automation testing efforts resulted in high-quality software, identifying and resolving key issues across all critical HR modules. We achieved significant improvements in system stability and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133"/>
            <a:ext cx="11269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Introduction: Why OrangeHRM Demo?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371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Open-source HR management system widely used for testing practice.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4224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URL: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https://opensource-demo.orangehrmlive.com/web/index.php/admin/viewSystemUsers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102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Covers critical HR modules: Admin, PIM, Leave, My Info, Login/Logout.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153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Ideal for validating both manual and automated testing strategies.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1988225"/>
            <a:ext cx="5302091" cy="53020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336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Stories Overview: Core Functionalities Tested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7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Login &amp; Logout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9041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access and session management for all users.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4357" y="3177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4357" y="375904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user management and role assignments.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3177897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PIM (Personal Information Management)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3496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 handling and storage of all employee personal data and add new employees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25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My Info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1063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 self-service portal for updating personal profiles and information.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525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Leave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61063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Streamlined leave application and approval workflows for employees and managers.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C796B-C92F-21B2-B30B-4386146D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978" y="1367618"/>
            <a:ext cx="7504968" cy="6099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5D5CE5-63B3-21D6-8E8B-021B483FC566}"/>
              </a:ext>
            </a:extLst>
          </p:cNvPr>
          <p:cNvSpPr txBox="1"/>
          <p:nvPr/>
        </p:nvSpPr>
        <p:spPr>
          <a:xfrm>
            <a:off x="772885" y="688630"/>
            <a:ext cx="405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Fraunces Extra Bold" panose="020B0604020202020204" charset="0"/>
              </a:rPr>
              <a:t>Planning Meetings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507645-78C1-629C-D2C4-BFDE59A5A2B4}"/>
              </a:ext>
            </a:extLst>
          </p:cNvPr>
          <p:cNvSpPr txBox="1"/>
          <p:nvPr/>
        </p:nvSpPr>
        <p:spPr>
          <a:xfrm>
            <a:off x="1019187" y="7116335"/>
            <a:ext cx="2583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Trello Board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547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9732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Comprehensive Testing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testing strategy combined both manual and automated methods to ensure robust coverage and reliability of the OrangeHRM system.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998FA-7FED-D727-B8BC-719ED50EDC8C}"/>
              </a:ext>
            </a:extLst>
          </p:cNvPr>
          <p:cNvSpPr txBox="1"/>
          <p:nvPr/>
        </p:nvSpPr>
        <p:spPr>
          <a:xfrm>
            <a:off x="963391" y="1375588"/>
            <a:ext cx="1319892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Fraunces Extra Bold" panose="020B0604020202020204" charset="0"/>
              </a:rPr>
              <a:t>Environments of testing: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Fraunces Extra Bold" panose="020B0604020202020204" charset="0"/>
              </a:rPr>
              <a:t>Desktop Environment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Fraunces Extra Bold" panose="020B0604020202020204" charset="0"/>
              </a:rPr>
              <a:t>Mobile Environment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b="1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43BC90-4E37-15B0-45A8-11E48815D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457556"/>
              </p:ext>
            </p:extLst>
          </p:nvPr>
        </p:nvGraphicFramePr>
        <p:xfrm>
          <a:off x="963387" y="5045450"/>
          <a:ext cx="13383984" cy="1564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0303">
                  <a:extLst>
                    <a:ext uri="{9D8B030D-6E8A-4147-A177-3AD203B41FA5}">
                      <a16:colId xmlns:a16="http://schemas.microsoft.com/office/drawing/2014/main" val="3945062094"/>
                    </a:ext>
                  </a:extLst>
                </a:gridCol>
                <a:gridCol w="5093681">
                  <a:extLst>
                    <a:ext uri="{9D8B030D-6E8A-4147-A177-3AD203B41FA5}">
                      <a16:colId xmlns:a16="http://schemas.microsoft.com/office/drawing/2014/main" val="4140391208"/>
                    </a:ext>
                  </a:extLst>
                </a:gridCol>
              </a:tblGrid>
              <a:tr h="521629"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OS: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iOS 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unces Extra Bold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OS: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Android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9507271"/>
                  </a:ext>
                </a:extLst>
              </a:tr>
              <a:tr h="521629"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Platform: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Safari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Platform: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Google Chrome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4290685"/>
                  </a:ext>
                </a:extLst>
              </a:tr>
              <a:tr h="521629"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Version: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iOS 26.1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Version: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android 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9511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94B35E-235B-56BE-6FFB-8A178B07F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137018"/>
              </p:ext>
            </p:extLst>
          </p:nvPr>
        </p:nvGraphicFramePr>
        <p:xfrm>
          <a:off x="963392" y="2517787"/>
          <a:ext cx="13471065" cy="1877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43694">
                  <a:extLst>
                    <a:ext uri="{9D8B030D-6E8A-4147-A177-3AD203B41FA5}">
                      <a16:colId xmlns:a16="http://schemas.microsoft.com/office/drawing/2014/main" val="3945062094"/>
                    </a:ext>
                  </a:extLst>
                </a:gridCol>
                <a:gridCol w="5227371">
                  <a:extLst>
                    <a:ext uri="{9D8B030D-6E8A-4147-A177-3AD203B41FA5}">
                      <a16:colId xmlns:a16="http://schemas.microsoft.com/office/drawing/2014/main" val="4140391208"/>
                    </a:ext>
                  </a:extLst>
                </a:gridCol>
              </a:tblGrid>
              <a:tr h="521629"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OS: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Fraunces Extra Bold" panose="020B0604020202020204" charset="0"/>
                          <a:ea typeface="+mn-ea"/>
                          <a:cs typeface="+mn-cs"/>
                        </a:rPr>
                        <a:t>Windows 10 Pro</a:t>
                      </a: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Fraunces Extra Bold" panose="020B060402020202020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OS: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Fraunces Extra Bold" panose="020B0604020202020204" charset="0"/>
                          <a:ea typeface="+mn-ea"/>
                          <a:cs typeface="+mn-cs"/>
                        </a:rPr>
                        <a:t>Windows 10 Pro</a:t>
                      </a: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Fraunces Extra Bold" panose="020B060402020202020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9507271"/>
                  </a:ext>
                </a:extLst>
              </a:tr>
              <a:tr h="521629"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Platform: </a:t>
                      </a:r>
                      <a:r>
                        <a:rPr lang="en-US" dirty="0">
                          <a:latin typeface="Fraunces Extra Bold" panose="020B0604020202020204" charset="0"/>
                        </a:rPr>
                        <a:t>Google Chrome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Platform: </a:t>
                      </a: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Fraunces Extra Bold" panose="020B0604020202020204" charset="0"/>
                          <a:ea typeface="+mn-ea"/>
                          <a:cs typeface="+mn-cs"/>
                        </a:rPr>
                        <a:t>Firefox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4290685"/>
                  </a:ext>
                </a:extLst>
              </a:tr>
              <a:tr h="834607"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Version: </a:t>
                      </a:r>
                      <a:r>
                        <a:rPr lang="en-US" dirty="0">
                          <a:latin typeface="Fraunces Extra Bold" panose="020B0604020202020204" charset="0"/>
                        </a:rPr>
                        <a:t>142.0.7444.176 (Official Build) (64-bit)</a:t>
                      </a:r>
                      <a:endParaRPr lang="en-US" sz="3200" b="1" dirty="0">
                        <a:latin typeface="Fraunces Extra Bold" panose="020B0604020202020204" charset="0"/>
                      </a:endParaRPr>
                    </a:p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unces Extra Bold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71600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Version: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unces Extra Bold" panose="020B0604020202020204" charset="0"/>
                          <a:ea typeface="+mn-ea"/>
                          <a:cs typeface="+mn-cs"/>
                        </a:rPr>
                        <a:t>Version 144.0.2 (64-bit)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951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42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9069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Admin: Manual Testing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Read User Story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Thoroughly understand the requirements and expected behavior of the Admin module.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464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Generate Test Scenarios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various paths and conditions for testing the Admin functionalities.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Write Test Cases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detailed, step-by-step instructions for executing tests, including expected results.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Execute Test Cases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 the written test cases, meticulously documenting results and any defects found.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9310"/>
            <a:ext cx="10368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Admin: Automation Testing Process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1718"/>
            <a:ext cx="6407944" cy="2448044"/>
          </a:xfrm>
          <a:prstGeom prst="roundRect">
            <a:avLst>
              <a:gd name="adj" fmla="val 833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569012"/>
            <a:ext cx="5409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 Admin Page with Methods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05943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page object models and utility methods for interacting with Admin elements.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311718"/>
            <a:ext cx="6408063" cy="2448044"/>
          </a:xfrm>
          <a:prstGeom prst="roundRect">
            <a:avLst>
              <a:gd name="adj" fmla="val 833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2569012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Select Test Cases with Mix &amp; Match Methodology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3413760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Prioritize and select a diverse set of test cases suitable for automation, combining critical and edge scenarios.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86576"/>
            <a:ext cx="6407944" cy="2093714"/>
          </a:xfrm>
          <a:prstGeom prst="roundRect">
            <a:avLst>
              <a:gd name="adj" fmla="val 975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5243870"/>
            <a:ext cx="3447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 Admin Tests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73428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Translate selected manual test cases into executable automation scripts using a chosen framework.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86576"/>
            <a:ext cx="6408063" cy="2093714"/>
          </a:xfrm>
          <a:prstGeom prst="roundRect">
            <a:avLst>
              <a:gd name="adj" fmla="val 975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5243870"/>
            <a:ext cx="3681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 Data Provider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734288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data-driven tests to execute the same test logic with multiple sets of input data, enhancing coverage and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5666"/>
            <a:ext cx="6578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8073"/>
            <a:ext cx="4196358" cy="4035743"/>
          </a:xfrm>
          <a:prstGeom prst="roundRect">
            <a:avLst>
              <a:gd name="adj" fmla="val 362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78073"/>
            <a:ext cx="121920" cy="4035743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935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Elements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2578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Flaky automation tests due to frequently changing web elements.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65058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Implemented explicit waits to ensure stability of locators.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78073"/>
            <a:ext cx="4196358" cy="4035743"/>
          </a:xfrm>
          <a:prstGeom prst="roundRect">
            <a:avLst>
              <a:gd name="adj" fmla="val 362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678073"/>
            <a:ext cx="121920" cy="4035743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2935367"/>
            <a:ext cx="2911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Complex Workflows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42578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Intricate leave approval workflows involving multiple user roles.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65696" y="465058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Designed modular test scripts with a data-driven approach to cover all scenarios.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678073"/>
            <a:ext cx="4196358" cy="4035743"/>
          </a:xfrm>
          <a:prstGeom prst="roundRect">
            <a:avLst>
              <a:gd name="adj" fmla="val 362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2678073"/>
            <a:ext cx="121920" cy="4035743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293536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Employee Name Field Restriction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378011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employee name field had unexpected restrictions and behaviors.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988868" y="500491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Implemented a method to retrieve the current username for dynamic input, ensuring test validity.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1119</Words>
  <Application>Microsoft Office PowerPoint</Application>
  <PresentationFormat>Custom</PresentationFormat>
  <Paragraphs>186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Fraunces Extra Bold</vt:lpstr>
      <vt:lpstr>Arial</vt:lpstr>
      <vt:lpstr>Fraunces Light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Santofaa</dc:creator>
  <cp:lastModifiedBy>Youssef Zaafan</cp:lastModifiedBy>
  <cp:revision>4</cp:revision>
  <dcterms:created xsi:type="dcterms:W3CDTF">2025-11-20T23:45:56Z</dcterms:created>
  <dcterms:modified xsi:type="dcterms:W3CDTF">2025-12-05T11:15:27Z</dcterms:modified>
</cp:coreProperties>
</file>